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22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2B581D7-517D-4F88-B797-2B56015CC54C}" type="datetimeFigureOut">
              <a:rPr lang="en-US" smtClean="0"/>
              <a:pPr/>
              <a:t>8/7/2017</a:t>
            </a:fld>
            <a:endParaRPr lang="en-IN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AEB73EC-23DB-4BAB-953B-5356C60280AF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3000396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solidFill>
                  <a:srgbClr val="A50021"/>
                </a:solidFill>
                <a:latin typeface="Broadway" pitchFamily="82" charset="0"/>
              </a:rPr>
              <a:t>From </a:t>
            </a:r>
            <a:r>
              <a:rPr lang="en-US" sz="6000" b="1" dirty="0" err="1" smtClean="0">
                <a:solidFill>
                  <a:srgbClr val="A50021"/>
                </a:solidFill>
                <a:latin typeface="Broadway" pitchFamily="82" charset="0"/>
              </a:rPr>
              <a:t>Ghazni</a:t>
            </a:r>
            <a:r>
              <a:rPr lang="en-US" sz="6000" b="1" dirty="0" smtClean="0">
                <a:solidFill>
                  <a:srgbClr val="A50021"/>
                </a:solidFill>
                <a:latin typeface="Broadway" pitchFamily="82" charset="0"/>
              </a:rPr>
              <a:t> to </a:t>
            </a:r>
            <a:r>
              <a:rPr lang="en-US" sz="6000" b="1" dirty="0" err="1" smtClean="0">
                <a:solidFill>
                  <a:srgbClr val="A50021"/>
                </a:solidFill>
                <a:latin typeface="Broadway" pitchFamily="82" charset="0"/>
              </a:rPr>
              <a:t>Ghori</a:t>
            </a:r>
            <a:r>
              <a:rPr lang="en-US" sz="6000" b="1" dirty="0" smtClean="0">
                <a:solidFill>
                  <a:srgbClr val="A50021"/>
                </a:solidFill>
                <a:latin typeface="Broadway" pitchFamily="82" charset="0"/>
              </a:rPr>
              <a:t> to Sultanate rule</a:t>
            </a:r>
            <a:endParaRPr lang="en-IN" sz="6000" b="1" dirty="0">
              <a:solidFill>
                <a:srgbClr val="A50021"/>
              </a:solidFill>
              <a:latin typeface="Broadway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5786" y="3929066"/>
            <a:ext cx="7858180" cy="2643206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A50021"/>
                </a:solidFill>
                <a:latin typeface="Broadway" pitchFamily="82" charset="0"/>
              </a:rPr>
              <a:t>Divided India and it’s weakness</a:t>
            </a:r>
            <a:endParaRPr lang="en-IN" sz="6000" dirty="0">
              <a:solidFill>
                <a:srgbClr val="A50021"/>
              </a:solidFill>
              <a:latin typeface="Broadway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229600" cy="1225536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A50021"/>
                </a:solidFill>
                <a:latin typeface="Broadway" pitchFamily="82" charset="0"/>
              </a:rPr>
              <a:t>KINGDOM OF MAHMUD OF GHAZNI</a:t>
            </a:r>
            <a:endParaRPr lang="en-IN" sz="3600" dirty="0">
              <a:solidFill>
                <a:srgbClr val="A50021"/>
              </a:solidFill>
              <a:latin typeface="Broadway" pitchFamily="82" charset="0"/>
            </a:endParaRPr>
          </a:p>
        </p:txBody>
      </p:sp>
      <p:pic>
        <p:nvPicPr>
          <p:cNvPr id="5" name="Content Placeholder 4" descr="kingdom of Ghaz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9" y="1500174"/>
            <a:ext cx="8501122" cy="492922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08266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A50021"/>
                </a:solidFill>
                <a:latin typeface="Broadway" pitchFamily="82" charset="0"/>
              </a:rPr>
              <a:t>17 ATTACKS ON SOMNATH TEMPLE, GUJARAT</a:t>
            </a:r>
            <a:endParaRPr lang="en-IN" sz="3600" b="1" dirty="0">
              <a:solidFill>
                <a:srgbClr val="A50021"/>
              </a:solidFill>
              <a:latin typeface="Broadway" pitchFamily="82" charset="0"/>
            </a:endParaRPr>
          </a:p>
        </p:txBody>
      </p:sp>
      <p:pic>
        <p:nvPicPr>
          <p:cNvPr id="4" name="Content Placeholder 3" descr="somnath attac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428736"/>
            <a:ext cx="8429684" cy="464347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868346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A50021"/>
                </a:solidFill>
                <a:latin typeface="Broadway" pitchFamily="82" charset="0"/>
              </a:rPr>
              <a:t>REASONS FOR INDIA’S DEFEAT</a:t>
            </a:r>
            <a:endParaRPr lang="en-IN" b="1" dirty="0">
              <a:solidFill>
                <a:srgbClr val="A50021"/>
              </a:solidFill>
              <a:latin typeface="Broadway" pitchFamily="82" charset="0"/>
            </a:endParaRPr>
          </a:p>
        </p:txBody>
      </p:sp>
      <p:pic>
        <p:nvPicPr>
          <p:cNvPr id="4" name="Content Placeholder 3" descr="reasons of indias defea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1" y="1500174"/>
            <a:ext cx="8501122" cy="492922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355360" cy="105156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A50021"/>
                </a:solidFill>
                <a:latin typeface="Broadway" pitchFamily="82" charset="0"/>
              </a:rPr>
              <a:t>ADVENT OF MUHAMMAD GHORI</a:t>
            </a:r>
            <a:endParaRPr lang="en-IN" dirty="0">
              <a:solidFill>
                <a:srgbClr val="A50021"/>
              </a:solidFill>
              <a:latin typeface="Broadway" pitchFamily="82" charset="0"/>
            </a:endParaRPr>
          </a:p>
        </p:txBody>
      </p:sp>
      <p:pic>
        <p:nvPicPr>
          <p:cNvPr id="6" name="Content Placeholder 5" descr="mohammud Ghor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9" y="530225"/>
            <a:ext cx="8429684" cy="4470411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</a:t>
            </a:r>
            <a:r>
              <a:rPr lang="en-US" dirty="0" smtClean="0">
                <a:solidFill>
                  <a:srgbClr val="A50021"/>
                </a:solidFill>
                <a:latin typeface="Broadway" pitchFamily="82" charset="0"/>
              </a:rPr>
              <a:t>DEATH OF GHORI</a:t>
            </a:r>
            <a:endParaRPr lang="en-IN" dirty="0">
              <a:solidFill>
                <a:srgbClr val="A50021"/>
              </a:solidFill>
              <a:latin typeface="Broadway" pitchFamily="82" charset="0"/>
            </a:endParaRPr>
          </a:p>
        </p:txBody>
      </p:sp>
      <p:pic>
        <p:nvPicPr>
          <p:cNvPr id="4" name="Content Placeholder 3" descr="death of Ghor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9" y="530225"/>
            <a:ext cx="8429684" cy="447041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</a:t>
            </a:r>
            <a:r>
              <a:rPr lang="en-US" b="0" dirty="0" smtClean="0">
                <a:solidFill>
                  <a:srgbClr val="A50021"/>
                </a:solidFill>
                <a:latin typeface="Broadway" pitchFamily="82" charset="0"/>
              </a:rPr>
              <a:t>RESULT OF THESE ATTACKS</a:t>
            </a:r>
            <a:endParaRPr lang="en-IN" b="0" dirty="0">
              <a:solidFill>
                <a:srgbClr val="A50021"/>
              </a:solidFill>
              <a:latin typeface="Broadway" pitchFamily="82" charset="0"/>
            </a:endParaRPr>
          </a:p>
        </p:txBody>
      </p:sp>
      <p:pic>
        <p:nvPicPr>
          <p:cNvPr id="4" name="Content Placeholder 3" descr="resul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9" y="530225"/>
            <a:ext cx="8501122" cy="447041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b="0" dirty="0" smtClean="0">
                <a:solidFill>
                  <a:srgbClr val="A50021"/>
                </a:solidFill>
                <a:latin typeface="Broadway" pitchFamily="82" charset="0"/>
              </a:rPr>
              <a:t>DIFFERENCE BETWEEN GHAZNI AND GHORI’S ATTACK</a:t>
            </a:r>
            <a:endParaRPr lang="en-IN" b="0" dirty="0">
              <a:solidFill>
                <a:srgbClr val="A50021"/>
              </a:solidFill>
              <a:latin typeface="Broadway" pitchFamily="82" charset="0"/>
            </a:endParaRPr>
          </a:p>
        </p:txBody>
      </p:sp>
      <p:pic>
        <p:nvPicPr>
          <p:cNvPr id="4" name="Content Placeholder 3" descr="diff bet ghazniandghor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530225"/>
            <a:ext cx="8429683" cy="447041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A50021"/>
                </a:solidFill>
              </a:rPr>
              <a:t>FIRST BATTLE OF TARAIN</a:t>
            </a:r>
            <a:endParaRPr lang="en-IN" dirty="0">
              <a:solidFill>
                <a:srgbClr val="A5002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428604"/>
            <a:ext cx="4626159" cy="5429288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It is true that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had become the master of the Punjab, Multan and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Sindh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, but he was far from being the Master of Hindustan. There were many wealthy and powerful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Rajput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Kingdoms in the heart of India.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Prithvi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Raj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Chauhan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or Raj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Pithora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, the Ruler of Delhi and Ajmer, decided to check the advance of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He marched against the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chief at the head of a large army which, according to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Firishta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, included 2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lakh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horses and 3,000 elephants. He was also helped by his fellow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Rajput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Princes. Jai Chandra, the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Rathor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Raja of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Kanauj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was the only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Rajput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Prince who kept aloof from the war as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Prithvi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Raj had insulted him by carrying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awahy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his daughter by force.</a:t>
            </a:r>
          </a:p>
          <a:p>
            <a:pPr>
              <a:lnSpc>
                <a:spcPct val="120000"/>
              </a:lnSpc>
            </a:pP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The armies met at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Tarain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, a village 14 miles away from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Thanesar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in 1191 A.D.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followed the tactics of the right, left and centre and himself occupied a position in the middle of his army. The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Rajputs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attacked both the wings of the Muslim army which was scattered in all directions.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attacked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Govind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Raj, the brother of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Prithvi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Raj, on the mouth with his sword and knocked out his teeth.</a:t>
            </a:r>
          </a:p>
          <a:p>
            <a:pPr>
              <a:lnSpc>
                <a:spcPct val="120000"/>
              </a:lnSpc>
            </a:pP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Govind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Raj returned the blow and struck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in the arm and gave a severe wound. Stunned by his blow,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turned back and began to bleed. His strength was exhausted and he was about to fall down from his horse. However, a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Khilji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soldier helped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and carried him off the field of battle. The Muslim army dispersed in all directions. It was pursued for 40 miles and after that the chase was given up Muhammad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Ghori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went back to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Ghazni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. The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Rajputs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besieged </a:t>
            </a:r>
            <a:r>
              <a:rPr lang="en-IN" sz="3700" dirty="0" err="1" smtClean="0">
                <a:latin typeface="Times New Roman" pitchFamily="18" charset="0"/>
                <a:cs typeface="Times New Roman" pitchFamily="18" charset="0"/>
              </a:rPr>
              <a:t>Sarhind</a:t>
            </a:r>
            <a:r>
              <a:rPr lang="en-IN" sz="3700" dirty="0" smtClean="0">
                <a:latin typeface="Times New Roman" pitchFamily="18" charset="0"/>
                <a:cs typeface="Times New Roman" pitchFamily="18" charset="0"/>
              </a:rPr>
              <a:t> but were not able to capture it easily.</a:t>
            </a:r>
          </a:p>
          <a:p>
            <a:endParaRPr lang="en-IN" dirty="0"/>
          </a:p>
        </p:txBody>
      </p:sp>
      <p:pic>
        <p:nvPicPr>
          <p:cNvPr id="1026" name="Picture 2" descr="C:\Users\pc\Desktop\1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428736"/>
            <a:ext cx="3000395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A50021"/>
                </a:solidFill>
              </a:rPr>
              <a:t>Second battle of </a:t>
            </a:r>
            <a:r>
              <a:rPr lang="en-US" dirty="0" err="1" smtClean="0">
                <a:solidFill>
                  <a:srgbClr val="A50021"/>
                </a:solidFill>
              </a:rPr>
              <a:t>Tarain</a:t>
            </a:r>
            <a:endParaRPr lang="en-IN" dirty="0">
              <a:solidFill>
                <a:srgbClr val="A5002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500042"/>
            <a:ext cx="4626159" cy="5357850"/>
          </a:xfrm>
        </p:spPr>
        <p:txBody>
          <a:bodyPr>
            <a:normAutofit fontScale="55000" lnSpcReduction="20000"/>
          </a:bodyPr>
          <a:lstStyle/>
          <a:p>
            <a:r>
              <a:rPr lang="en-IN" b="1" dirty="0" smtClean="0"/>
              <a:t>Second Battle of </a:t>
            </a:r>
            <a:r>
              <a:rPr lang="en-IN" b="1" dirty="0" err="1" smtClean="0"/>
              <a:t>Tarain</a:t>
            </a:r>
            <a:r>
              <a:rPr lang="en-IN" b="1" dirty="0" smtClean="0"/>
              <a:t> (1192) :</a:t>
            </a:r>
            <a:r>
              <a:rPr lang="en-IN" dirty="0" smtClean="0"/>
              <a:t> </a:t>
            </a:r>
          </a:p>
          <a:p>
            <a:r>
              <a:rPr lang="en-IN" dirty="0" smtClean="0"/>
              <a:t>When Muhammad </a:t>
            </a:r>
            <a:r>
              <a:rPr lang="en-IN" dirty="0" err="1" smtClean="0"/>
              <a:t>Ghori</a:t>
            </a:r>
            <a:r>
              <a:rPr lang="en-IN" dirty="0" smtClean="0"/>
              <a:t> reached </a:t>
            </a:r>
            <a:r>
              <a:rPr lang="en-IN" dirty="0" err="1" smtClean="0"/>
              <a:t>Gazni</a:t>
            </a:r>
            <a:r>
              <a:rPr lang="en-IN" dirty="0" smtClean="0"/>
              <a:t>, he punished all those officers and soldiers who had run away from the battle-field. They were publicly disgraced and paraded in the city. It is stated that after the first battle of </a:t>
            </a:r>
            <a:r>
              <a:rPr lang="en-IN" dirty="0" err="1" smtClean="0"/>
              <a:t>Tarain</a:t>
            </a:r>
            <a:r>
              <a:rPr lang="en-IN" dirty="0" smtClean="0"/>
              <a:t> in 1191 A.D., Muhammad </a:t>
            </a:r>
            <a:r>
              <a:rPr lang="en-IN" dirty="0" err="1" smtClean="0"/>
              <a:t>Ghori</a:t>
            </a:r>
            <a:r>
              <a:rPr lang="en-IN" dirty="0" smtClean="0"/>
              <a:t> "never slumbered in ease nor waked but in sorrow and anxiety".</a:t>
            </a:r>
          </a:p>
          <a:p>
            <a:r>
              <a:rPr lang="en-IN" dirty="0" smtClean="0"/>
              <a:t>In 1192 A.D., he marched from </a:t>
            </a:r>
            <a:r>
              <a:rPr lang="en-IN" dirty="0" err="1" smtClean="0"/>
              <a:t>Ghazni</a:t>
            </a:r>
            <a:r>
              <a:rPr lang="en-IN" dirty="0" smtClean="0"/>
              <a:t> at the head of a large army consisting of 1, 20,000 men. He encamped once again near </a:t>
            </a:r>
            <a:r>
              <a:rPr lang="en-IN" dirty="0" err="1" smtClean="0"/>
              <a:t>Tarain</a:t>
            </a:r>
            <a:r>
              <a:rPr lang="en-IN" dirty="0" smtClean="0"/>
              <a:t>. There was a bloody battle. As many as 150 </a:t>
            </a:r>
            <a:r>
              <a:rPr lang="en-IN" dirty="0" err="1" smtClean="0"/>
              <a:t>Rajput</a:t>
            </a:r>
            <a:r>
              <a:rPr lang="en-IN" dirty="0" smtClean="0"/>
              <a:t> Princes fought on the side of </a:t>
            </a:r>
            <a:r>
              <a:rPr lang="en-IN" dirty="0" err="1" smtClean="0"/>
              <a:t>Prithvi</a:t>
            </a:r>
            <a:r>
              <a:rPr lang="en-IN" dirty="0" smtClean="0"/>
              <a:t> Raj. To begin with, the Hindu cavalry was able to check the advance of the Muslims. The battle continued from morning till sun-set. However, towards the end, Muhammad </a:t>
            </a:r>
            <a:r>
              <a:rPr lang="en-IN" dirty="0" err="1" smtClean="0"/>
              <a:t>Ghori</a:t>
            </a:r>
            <a:r>
              <a:rPr lang="en-IN" dirty="0" smtClean="0"/>
              <a:t> with the help of 12,000 horsemen made a desperate charge and "carried death and destruction throughout the Hindu Camp." The </a:t>
            </a:r>
            <a:r>
              <a:rPr lang="en-IN" dirty="0" err="1" smtClean="0"/>
              <a:t>Rajputs</a:t>
            </a:r>
            <a:r>
              <a:rPr lang="en-IN" dirty="0" smtClean="0"/>
              <a:t> were not able to stand the charge and were defeated.</a:t>
            </a:r>
          </a:p>
          <a:p>
            <a:endParaRPr lang="en-IN" dirty="0"/>
          </a:p>
        </p:txBody>
      </p:sp>
      <p:pic>
        <p:nvPicPr>
          <p:cNvPr id="2050" name="Picture 2" descr="C:\Users\pc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428736"/>
            <a:ext cx="3000396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41</TotalTime>
  <Words>564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Aspect</vt:lpstr>
      <vt:lpstr>From Ghazni to Ghori to Sultanate rule</vt:lpstr>
      <vt:lpstr>KINGDOM OF MAHMUD OF GHAZNI</vt:lpstr>
      <vt:lpstr>17 ATTACKS ON SOMNATH TEMPLE, GUJARAT</vt:lpstr>
      <vt:lpstr>REASONS FOR INDIA’S DEFEAT</vt:lpstr>
      <vt:lpstr>ADVENT OF MUHAMMAD GHORI</vt:lpstr>
      <vt:lpstr>       DEATH OF GHORI</vt:lpstr>
      <vt:lpstr>    RESULT OF THESE ATTACKS</vt:lpstr>
      <vt:lpstr> DIFFERENCE BETWEEN GHAZNI AND GHORI’S ATTACK</vt:lpstr>
      <vt:lpstr>FIRST BATTLE OF TARAIN</vt:lpstr>
      <vt:lpstr>Second battle of Tarain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From Ghazni to Ghori to Sultanate rule</dc:title>
  <dc:creator>pc</dc:creator>
  <cp:lastModifiedBy>pc</cp:lastModifiedBy>
  <cp:revision>16</cp:revision>
  <dcterms:created xsi:type="dcterms:W3CDTF">2017-08-07T08:56:48Z</dcterms:created>
  <dcterms:modified xsi:type="dcterms:W3CDTF">2017-08-07T16:34:42Z</dcterms:modified>
</cp:coreProperties>
</file>